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7" r:id="rId3"/>
    <p:sldId id="258" r:id="rId4"/>
    <p:sldId id="259"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84"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7429402-BA4B-485F-B25E-2ED4DB8A79DC}" type="datetimeFigureOut">
              <a:rPr lang="en-GB" smtClean="0"/>
              <a:t>20/05/2016</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09F4F04-B66B-4807-9EB6-3C80C671D84D}" type="slidenum">
              <a:rPr lang="en-GB" smtClean="0"/>
              <a:t>‹#›</a:t>
            </a:fld>
            <a:endParaRPr lang="en-GB"/>
          </a:p>
        </p:txBody>
      </p:sp>
    </p:spTree>
    <p:extLst>
      <p:ext uri="{BB962C8B-B14F-4D97-AF65-F5344CB8AC3E}">
        <p14:creationId xmlns:p14="http://schemas.microsoft.com/office/powerpoint/2010/main" val="7109384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18182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1931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22752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77841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445AED-0A2B-4128-BF0B-7091E6F3A6D6}" type="datetimeFigureOut">
              <a:rPr lang="en-GB" smtClean="0"/>
              <a:t>20/05/2016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227492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445AED-0A2B-4128-BF0B-7091E6F3A6D6}"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86525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445AED-0A2B-4128-BF0B-7091E6F3A6D6}" type="datetimeFigureOut">
              <a:rPr lang="en-GB" smtClean="0"/>
              <a:t>20/05/2016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79897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445AED-0A2B-4128-BF0B-7091E6F3A6D6}" type="datetimeFigureOut">
              <a:rPr lang="en-GB" smtClean="0"/>
              <a:t>20/05/2016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21492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5AED-0A2B-4128-BF0B-7091E6F3A6D6}" type="datetimeFigureOut">
              <a:rPr lang="en-GB" smtClean="0"/>
              <a:t>20/05/2016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106148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445AED-0A2B-4128-BF0B-7091E6F3A6D6}"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60309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445AED-0A2B-4128-BF0B-7091E6F3A6D6}" type="datetimeFigureOut">
              <a:rPr lang="en-GB" smtClean="0"/>
              <a:t>20/05/2016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14594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45AED-0A2B-4128-BF0B-7091E6F3A6D6}" type="datetimeFigureOut">
              <a:rPr lang="en-GB" smtClean="0"/>
              <a:t>20/05/2016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A77D2-AFF6-4EE7-A96C-DCF9808E93C8}" type="slidenum">
              <a:rPr lang="en-GB" smtClean="0"/>
              <a:t>‹#›</a:t>
            </a:fld>
            <a:endParaRPr lang="en-GB"/>
          </a:p>
        </p:txBody>
      </p:sp>
    </p:spTree>
    <p:extLst>
      <p:ext uri="{BB962C8B-B14F-4D97-AF65-F5344CB8AC3E}">
        <p14:creationId xmlns:p14="http://schemas.microsoft.com/office/powerpoint/2010/main" val="3414255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is a Multi-Academy Trust (MAT)?</a:t>
            </a:r>
            <a:endParaRPr lang="en-GB" dirty="0"/>
          </a:p>
        </p:txBody>
      </p:sp>
      <p:sp>
        <p:nvSpPr>
          <p:cNvPr id="5" name="Content Placeholder 4"/>
          <p:cNvSpPr>
            <a:spLocks noGrp="1"/>
          </p:cNvSpPr>
          <p:nvPr>
            <p:ph idx="1"/>
          </p:nvPr>
        </p:nvSpPr>
        <p:spPr/>
        <p:txBody>
          <a:bodyPr/>
          <a:lstStyle/>
          <a:p>
            <a:r>
              <a:rPr lang="en-GB" dirty="0" smtClean="0"/>
              <a:t>A Multi-Academy Trust is a legal entity that governs a group of schools through a single set of trustees</a:t>
            </a:r>
          </a:p>
          <a:p>
            <a:r>
              <a:rPr lang="en-GB" dirty="0" smtClean="0"/>
              <a:t>Schools are answerable to the Trustees and to the DFE rather than to the Local Authority </a:t>
            </a:r>
          </a:p>
          <a:p>
            <a:r>
              <a:rPr lang="en-GB" dirty="0" smtClean="0"/>
              <a:t>It is set up by a group of schools, usually a local collaboration, that share a common ethos and vision</a:t>
            </a:r>
          </a:p>
          <a:p>
            <a:r>
              <a:rPr lang="en-GB" dirty="0" smtClean="0"/>
              <a:t>The government’s vision is for all schools to become academies </a:t>
            </a:r>
            <a:endParaRPr lang="en-GB" dirty="0"/>
          </a:p>
        </p:txBody>
      </p:sp>
    </p:spTree>
    <p:extLst>
      <p:ext uri="{BB962C8B-B14F-4D97-AF65-F5344CB8AC3E}">
        <p14:creationId xmlns:p14="http://schemas.microsoft.com/office/powerpoint/2010/main" val="3981609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a:t>
            </a:r>
            <a:r>
              <a:rPr lang="en-GB" dirty="0"/>
              <a:t>are we forming </a:t>
            </a:r>
            <a:r>
              <a:rPr lang="en-GB" dirty="0" smtClean="0"/>
              <a:t>one</a:t>
            </a:r>
            <a:r>
              <a:rPr lang="en-GB" dirty="0"/>
              <a:t>?</a:t>
            </a:r>
            <a:r>
              <a:rPr lang="en-GB" dirty="0" smtClean="0"/>
              <a:t>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We want to achieve even higher </a:t>
            </a:r>
            <a:r>
              <a:rPr lang="en-GB" dirty="0"/>
              <a:t>standards </a:t>
            </a:r>
            <a:r>
              <a:rPr lang="en-GB" dirty="0" smtClean="0"/>
              <a:t>but face shrinking </a:t>
            </a:r>
            <a:r>
              <a:rPr lang="en-GB" dirty="0"/>
              <a:t>budgets – we need to work even more </a:t>
            </a:r>
            <a:r>
              <a:rPr lang="en-GB" dirty="0" smtClean="0"/>
              <a:t>closely to achieve economies of scale in terms of procurement of services and goods</a:t>
            </a:r>
          </a:p>
          <a:p>
            <a:r>
              <a:rPr lang="en-GB" dirty="0" smtClean="0"/>
              <a:t>The government is clear that if a school gets into difficulty they will be absorbed into an existing MAT or Sponsor Chain. Their vison is for all schools to be part of MAT arrangements by the end of this Parliament. We want to be our own solution. </a:t>
            </a:r>
          </a:p>
          <a:p>
            <a:r>
              <a:rPr lang="en-GB" dirty="0" smtClean="0"/>
              <a:t>We value the current Co-operative Trust and we want to allow it to continue and build on its success</a:t>
            </a:r>
          </a:p>
          <a:p>
            <a:r>
              <a:rPr lang="en-GB" dirty="0" smtClean="0"/>
              <a:t>Our work is driven by the Co-operative values – our values keep us stable and consistent even though the National Education Agenda keeps changing</a:t>
            </a:r>
          </a:p>
          <a:p>
            <a:r>
              <a:rPr lang="en-GB" dirty="0" smtClean="0"/>
              <a:t>We have a great track record – in the past 12 months supported by the Trust 2 schools have moved from Requires Improvement to Good and one from Good to Outstanding. We have the expertise, will and commitment to ensure that all of our schools are good or better. </a:t>
            </a:r>
            <a:endParaRPr lang="en-GB" dirty="0"/>
          </a:p>
          <a:p>
            <a:endParaRPr lang="en-GB" dirty="0"/>
          </a:p>
        </p:txBody>
      </p:sp>
    </p:spTree>
    <p:extLst>
      <p:ext uri="{BB962C8B-B14F-4D97-AF65-F5344CB8AC3E}">
        <p14:creationId xmlns:p14="http://schemas.microsoft.com/office/powerpoint/2010/main" val="3144949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it being planned?</a:t>
            </a:r>
            <a:endParaRPr lang="en-GB" dirty="0"/>
          </a:p>
        </p:txBody>
      </p:sp>
      <p:sp>
        <p:nvSpPr>
          <p:cNvPr id="3" name="Content Placeholder 2"/>
          <p:cNvSpPr>
            <a:spLocks noGrp="1"/>
          </p:cNvSpPr>
          <p:nvPr>
            <p:ph idx="1"/>
          </p:nvPr>
        </p:nvSpPr>
        <p:spPr>
          <a:xfrm>
            <a:off x="838200" y="1454727"/>
            <a:ext cx="10515600" cy="4722236"/>
          </a:xfrm>
        </p:spPr>
        <p:txBody>
          <a:bodyPr>
            <a:normAutofit fontScale="85000" lnSpcReduction="10000"/>
          </a:bodyPr>
          <a:lstStyle/>
          <a:p>
            <a:r>
              <a:rPr lang="en-GB" dirty="0" smtClean="0"/>
              <a:t>Governors from across the 17 schools have researched various MAT models.</a:t>
            </a:r>
          </a:p>
          <a:p>
            <a:r>
              <a:rPr lang="en-GB" dirty="0" smtClean="0"/>
              <a:t>A working party made up of </a:t>
            </a:r>
            <a:r>
              <a:rPr lang="en-GB" dirty="0" smtClean="0"/>
              <a:t>head teachers </a:t>
            </a:r>
            <a:r>
              <a:rPr lang="en-GB" dirty="0" smtClean="0"/>
              <a:t>and governors across the area worked up the proposed model and made recommendations which were approved by all governing bodies </a:t>
            </a:r>
          </a:p>
          <a:p>
            <a:r>
              <a:rPr lang="en-GB" dirty="0" smtClean="0"/>
              <a:t>For detail of the hub model see more detailed slides on school websites</a:t>
            </a:r>
          </a:p>
          <a:p>
            <a:r>
              <a:rPr lang="en-GB" dirty="0" smtClean="0"/>
              <a:t>Governors applied to become Trustees for the new MAT and their selection was approved by all Governing Bodies</a:t>
            </a:r>
          </a:p>
          <a:p>
            <a:r>
              <a:rPr lang="en-GB" dirty="0" smtClean="0"/>
              <a:t>The plans were proposed to the </a:t>
            </a:r>
            <a:r>
              <a:rPr lang="en-GB" dirty="0" err="1" smtClean="0"/>
              <a:t>DfE</a:t>
            </a:r>
            <a:r>
              <a:rPr lang="en-GB" dirty="0" smtClean="0"/>
              <a:t> who have granted Academy Orders to the schools</a:t>
            </a:r>
          </a:p>
          <a:p>
            <a:r>
              <a:rPr lang="en-GB" dirty="0" smtClean="0"/>
              <a:t>Information sessions have been held across the area for staff and parents, and more are planned. Key documents are available on the schools’ websites</a:t>
            </a:r>
          </a:p>
          <a:p>
            <a:r>
              <a:rPr lang="en-GB" dirty="0" smtClean="0"/>
              <a:t>A period of formal consultation will follow shortly</a:t>
            </a:r>
            <a:endParaRPr lang="en-GB" dirty="0"/>
          </a:p>
        </p:txBody>
      </p:sp>
    </p:spTree>
    <p:extLst>
      <p:ext uri="{BB962C8B-B14F-4D97-AF65-F5344CB8AC3E}">
        <p14:creationId xmlns:p14="http://schemas.microsoft.com/office/powerpoint/2010/main" val="3068443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key dates for its formation? </a:t>
            </a:r>
            <a:endParaRPr lang="en-GB" dirty="0"/>
          </a:p>
        </p:txBody>
      </p:sp>
      <p:sp>
        <p:nvSpPr>
          <p:cNvPr id="3" name="Content Placeholder 2"/>
          <p:cNvSpPr>
            <a:spLocks noGrp="1"/>
          </p:cNvSpPr>
          <p:nvPr>
            <p:ph idx="1"/>
          </p:nvPr>
        </p:nvSpPr>
        <p:spPr/>
        <p:txBody>
          <a:bodyPr/>
          <a:lstStyle/>
          <a:p>
            <a:r>
              <a:rPr lang="en-GB" dirty="0" smtClean="0"/>
              <a:t>May: Academy orders received</a:t>
            </a:r>
          </a:p>
          <a:p>
            <a:r>
              <a:rPr lang="en-GB" dirty="0" smtClean="0"/>
              <a:t>May: Information sessions across the area; further information available on  school websites</a:t>
            </a:r>
          </a:p>
          <a:p>
            <a:r>
              <a:rPr lang="en-GB" dirty="0" smtClean="0"/>
              <a:t>June/July: Due diligence carried out</a:t>
            </a:r>
          </a:p>
          <a:p>
            <a:r>
              <a:rPr lang="en-GB" dirty="0" smtClean="0"/>
              <a:t>June/July: Formal consultation period</a:t>
            </a:r>
          </a:p>
          <a:p>
            <a:r>
              <a:rPr lang="en-GB" dirty="0" smtClean="0"/>
              <a:t>Oct: Individual Governing Bodies make final decision re Conversion to Academy status</a:t>
            </a:r>
          </a:p>
          <a:p>
            <a:r>
              <a:rPr lang="en-GB" dirty="0" smtClean="0"/>
              <a:t>Dec: Southerly Point Co-operative MAT officially starts</a:t>
            </a:r>
          </a:p>
          <a:p>
            <a:endParaRPr lang="en-GB" dirty="0"/>
          </a:p>
        </p:txBody>
      </p:sp>
    </p:spTree>
    <p:extLst>
      <p:ext uri="{BB962C8B-B14F-4D97-AF65-F5344CB8AC3E}">
        <p14:creationId xmlns:p14="http://schemas.microsoft.com/office/powerpoint/2010/main" val="3473115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441</Words>
  <Application>Microsoft Office PowerPoint</Application>
  <PresentationFormat>Custom</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What is a Multi-Academy Trust (MAT)?</vt:lpstr>
      <vt:lpstr>Why are we forming one? </vt:lpstr>
      <vt:lpstr>How is it being planned?</vt:lpstr>
      <vt:lpstr>What are the key dates for its formation? </vt:lpstr>
    </vt:vector>
  </TitlesOfParts>
  <Company>Helston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Multi-Academy Trust (MAT)?</dc:title>
  <dc:creator>dbryant</dc:creator>
  <cp:lastModifiedBy>Secretary2</cp:lastModifiedBy>
  <cp:revision>4</cp:revision>
  <cp:lastPrinted>2016-05-17T12:00:55Z</cp:lastPrinted>
  <dcterms:created xsi:type="dcterms:W3CDTF">2016-05-17T11:19:28Z</dcterms:created>
  <dcterms:modified xsi:type="dcterms:W3CDTF">2016-05-20T10:34:04Z</dcterms:modified>
</cp:coreProperties>
</file>