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08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87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599E62C-C974-46FF-85FE-E35B7AF56E11}"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FD49D0-C630-49AC-89B1-7624F570754D}" type="slidenum">
              <a:rPr lang="en-GB" smtClean="0"/>
              <a:t>‹#›</a:t>
            </a:fld>
            <a:endParaRPr lang="en-GB"/>
          </a:p>
        </p:txBody>
      </p:sp>
    </p:spTree>
    <p:extLst>
      <p:ext uri="{BB962C8B-B14F-4D97-AF65-F5344CB8AC3E}">
        <p14:creationId xmlns:p14="http://schemas.microsoft.com/office/powerpoint/2010/main" val="1330709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99E62C-C974-46FF-85FE-E35B7AF56E11}"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FD49D0-C630-49AC-89B1-7624F570754D}" type="slidenum">
              <a:rPr lang="en-GB" smtClean="0"/>
              <a:t>‹#›</a:t>
            </a:fld>
            <a:endParaRPr lang="en-GB"/>
          </a:p>
        </p:txBody>
      </p:sp>
    </p:spTree>
    <p:extLst>
      <p:ext uri="{BB962C8B-B14F-4D97-AF65-F5344CB8AC3E}">
        <p14:creationId xmlns:p14="http://schemas.microsoft.com/office/powerpoint/2010/main" val="1975417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99E62C-C974-46FF-85FE-E35B7AF56E11}"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FD49D0-C630-49AC-89B1-7624F570754D}" type="slidenum">
              <a:rPr lang="en-GB" smtClean="0"/>
              <a:t>‹#›</a:t>
            </a:fld>
            <a:endParaRPr lang="en-GB"/>
          </a:p>
        </p:txBody>
      </p:sp>
    </p:spTree>
    <p:extLst>
      <p:ext uri="{BB962C8B-B14F-4D97-AF65-F5344CB8AC3E}">
        <p14:creationId xmlns:p14="http://schemas.microsoft.com/office/powerpoint/2010/main" val="100533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99E62C-C974-46FF-85FE-E35B7AF56E11}"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FD49D0-C630-49AC-89B1-7624F570754D}" type="slidenum">
              <a:rPr lang="en-GB" smtClean="0"/>
              <a:t>‹#›</a:t>
            </a:fld>
            <a:endParaRPr lang="en-GB"/>
          </a:p>
        </p:txBody>
      </p:sp>
    </p:spTree>
    <p:extLst>
      <p:ext uri="{BB962C8B-B14F-4D97-AF65-F5344CB8AC3E}">
        <p14:creationId xmlns:p14="http://schemas.microsoft.com/office/powerpoint/2010/main" val="1736983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99E62C-C974-46FF-85FE-E35B7AF56E11}"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FD49D0-C630-49AC-89B1-7624F570754D}" type="slidenum">
              <a:rPr lang="en-GB" smtClean="0"/>
              <a:t>‹#›</a:t>
            </a:fld>
            <a:endParaRPr lang="en-GB"/>
          </a:p>
        </p:txBody>
      </p:sp>
    </p:spTree>
    <p:extLst>
      <p:ext uri="{BB962C8B-B14F-4D97-AF65-F5344CB8AC3E}">
        <p14:creationId xmlns:p14="http://schemas.microsoft.com/office/powerpoint/2010/main" val="1782765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599E62C-C974-46FF-85FE-E35B7AF56E11}"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FD49D0-C630-49AC-89B1-7624F570754D}" type="slidenum">
              <a:rPr lang="en-GB" smtClean="0"/>
              <a:t>‹#›</a:t>
            </a:fld>
            <a:endParaRPr lang="en-GB"/>
          </a:p>
        </p:txBody>
      </p:sp>
    </p:spTree>
    <p:extLst>
      <p:ext uri="{BB962C8B-B14F-4D97-AF65-F5344CB8AC3E}">
        <p14:creationId xmlns:p14="http://schemas.microsoft.com/office/powerpoint/2010/main" val="192006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599E62C-C974-46FF-85FE-E35B7AF56E11}" type="datetimeFigureOut">
              <a:rPr lang="en-GB" smtClean="0"/>
              <a:t>08/01/2020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FD49D0-C630-49AC-89B1-7624F570754D}" type="slidenum">
              <a:rPr lang="en-GB" smtClean="0"/>
              <a:t>‹#›</a:t>
            </a:fld>
            <a:endParaRPr lang="en-GB"/>
          </a:p>
        </p:txBody>
      </p:sp>
    </p:spTree>
    <p:extLst>
      <p:ext uri="{BB962C8B-B14F-4D97-AF65-F5344CB8AC3E}">
        <p14:creationId xmlns:p14="http://schemas.microsoft.com/office/powerpoint/2010/main" val="1476052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599E62C-C974-46FF-85FE-E35B7AF56E11}" type="datetimeFigureOut">
              <a:rPr lang="en-GB" smtClean="0"/>
              <a:t>08/01/2020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CFD49D0-C630-49AC-89B1-7624F570754D}" type="slidenum">
              <a:rPr lang="en-GB" smtClean="0"/>
              <a:t>‹#›</a:t>
            </a:fld>
            <a:endParaRPr lang="en-GB"/>
          </a:p>
        </p:txBody>
      </p:sp>
    </p:spTree>
    <p:extLst>
      <p:ext uri="{BB962C8B-B14F-4D97-AF65-F5344CB8AC3E}">
        <p14:creationId xmlns:p14="http://schemas.microsoft.com/office/powerpoint/2010/main" val="1103509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99E62C-C974-46FF-85FE-E35B7AF56E11}" type="datetimeFigureOut">
              <a:rPr lang="en-GB" smtClean="0"/>
              <a:t>08/01/2020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CFD49D0-C630-49AC-89B1-7624F570754D}" type="slidenum">
              <a:rPr lang="en-GB" smtClean="0"/>
              <a:t>‹#›</a:t>
            </a:fld>
            <a:endParaRPr lang="en-GB"/>
          </a:p>
        </p:txBody>
      </p:sp>
    </p:spTree>
    <p:extLst>
      <p:ext uri="{BB962C8B-B14F-4D97-AF65-F5344CB8AC3E}">
        <p14:creationId xmlns:p14="http://schemas.microsoft.com/office/powerpoint/2010/main" val="331004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99E62C-C974-46FF-85FE-E35B7AF56E11}"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FD49D0-C630-49AC-89B1-7624F570754D}" type="slidenum">
              <a:rPr lang="en-GB" smtClean="0"/>
              <a:t>‹#›</a:t>
            </a:fld>
            <a:endParaRPr lang="en-GB"/>
          </a:p>
        </p:txBody>
      </p:sp>
    </p:spTree>
    <p:extLst>
      <p:ext uri="{BB962C8B-B14F-4D97-AF65-F5344CB8AC3E}">
        <p14:creationId xmlns:p14="http://schemas.microsoft.com/office/powerpoint/2010/main" val="1785629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99E62C-C974-46FF-85FE-E35B7AF56E11}"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FD49D0-C630-49AC-89B1-7624F570754D}" type="slidenum">
              <a:rPr lang="en-GB" smtClean="0"/>
              <a:t>‹#›</a:t>
            </a:fld>
            <a:endParaRPr lang="en-GB"/>
          </a:p>
        </p:txBody>
      </p:sp>
    </p:spTree>
    <p:extLst>
      <p:ext uri="{BB962C8B-B14F-4D97-AF65-F5344CB8AC3E}">
        <p14:creationId xmlns:p14="http://schemas.microsoft.com/office/powerpoint/2010/main" val="2712803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99E62C-C974-46FF-85FE-E35B7AF56E11}" type="datetimeFigureOut">
              <a:rPr lang="en-GB" smtClean="0"/>
              <a:t>08/01/2020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FD49D0-C630-49AC-89B1-7624F570754D}" type="slidenum">
              <a:rPr lang="en-GB" smtClean="0"/>
              <a:t>‹#›</a:t>
            </a:fld>
            <a:endParaRPr lang="en-GB"/>
          </a:p>
        </p:txBody>
      </p:sp>
    </p:spTree>
    <p:extLst>
      <p:ext uri="{BB962C8B-B14F-4D97-AF65-F5344CB8AC3E}">
        <p14:creationId xmlns:p14="http://schemas.microsoft.com/office/powerpoint/2010/main" val="2144966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13622" y="47721"/>
            <a:ext cx="2844745" cy="2031325"/>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600" u="sng" dirty="0" smtClean="0">
                <a:solidFill>
                  <a:srgbClr val="FFC000"/>
                </a:solidFill>
                <a:latin typeface="NTPreCursivefk" panose="03000400000000000000" pitchFamily="66" charset="0"/>
              </a:rPr>
              <a:t>English</a:t>
            </a:r>
            <a:endParaRPr lang="en-GB" sz="1600" dirty="0">
              <a:solidFill>
                <a:srgbClr val="FFC000"/>
              </a:solidFill>
              <a:latin typeface="NTPreCursivefk" panose="03000400000000000000" pitchFamily="66" charset="0"/>
            </a:endParaRPr>
          </a:p>
          <a:p>
            <a:pPr marL="171450" indent="-171450">
              <a:buFont typeface="Arial" panose="020B0604020202020204" pitchFamily="34" charset="0"/>
              <a:buChar char="•"/>
            </a:pPr>
            <a:r>
              <a:rPr lang="en-GB" sz="1100" dirty="0" smtClean="0">
                <a:solidFill>
                  <a:schemeClr val="tx1"/>
                </a:solidFill>
                <a:latin typeface="NTPreCursivefk" panose="03000400000000000000" pitchFamily="66" charset="0"/>
              </a:rPr>
              <a:t>We will be reading Goldfish Boy by Lisa Thompson.  We will investigate the characters and make detailed character descriptions from the perspective of different voices within the book.</a:t>
            </a:r>
          </a:p>
          <a:p>
            <a:pPr marL="171450" indent="-171450">
              <a:buFont typeface="Arial" panose="020B0604020202020204" pitchFamily="34" charset="0"/>
              <a:buChar char="•"/>
            </a:pPr>
            <a:r>
              <a:rPr lang="en-GB" sz="1100" dirty="0" smtClean="0">
                <a:solidFill>
                  <a:schemeClr val="tx1"/>
                </a:solidFill>
                <a:latin typeface="NTPreCursivefk" panose="03000400000000000000" pitchFamily="66" charset="0"/>
              </a:rPr>
              <a:t>We will also be using the books “Rise Up” and Goodnight Stories for Rebel Girls” as models for our own biographical writing about famous scientists, engineers and mathematicians. </a:t>
            </a:r>
          </a:p>
          <a:p>
            <a:pPr marL="171450" indent="-171450">
              <a:buFont typeface="Arial" panose="020B0604020202020204" pitchFamily="34" charset="0"/>
              <a:buChar char="•"/>
            </a:pPr>
            <a:r>
              <a:rPr lang="en-GB" sz="1100" dirty="0" smtClean="0">
                <a:solidFill>
                  <a:schemeClr val="tx1"/>
                </a:solidFill>
                <a:latin typeface="NTPreCursivefk" panose="03000400000000000000" pitchFamily="66" charset="0"/>
              </a:rPr>
              <a:t>We will revise the different word classes and learn the year 6 grammar and spelling. </a:t>
            </a:r>
          </a:p>
        </p:txBody>
      </p:sp>
      <p:sp>
        <p:nvSpPr>
          <p:cNvPr id="14" name="TextBox 13"/>
          <p:cNvSpPr txBox="1"/>
          <p:nvPr/>
        </p:nvSpPr>
        <p:spPr>
          <a:xfrm>
            <a:off x="6793132" y="142246"/>
            <a:ext cx="2245931" cy="3293209"/>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u="sng" dirty="0" smtClean="0">
                <a:solidFill>
                  <a:srgbClr val="00B050"/>
                </a:solidFill>
                <a:latin typeface="NTPreCursivefk" panose="03000400000000000000" pitchFamily="66" charset="0"/>
              </a:rPr>
              <a:t>Science </a:t>
            </a:r>
          </a:p>
          <a:p>
            <a:r>
              <a:rPr lang="en-GB" u="sng" dirty="0" smtClean="0">
                <a:solidFill>
                  <a:schemeClr val="tx1"/>
                </a:solidFill>
                <a:latin typeface="NTPreCursivefk" panose="03000400000000000000" pitchFamily="66" charset="0"/>
              </a:rPr>
              <a:t>Animals including Humans </a:t>
            </a:r>
          </a:p>
          <a:p>
            <a:r>
              <a:rPr lang="en-GB" sz="1400" dirty="0" smtClean="0">
                <a:solidFill>
                  <a:schemeClr val="tx1"/>
                </a:solidFill>
                <a:latin typeface="NTPreCursivefk" panose="03000400000000000000" pitchFamily="66" charset="0"/>
              </a:rPr>
              <a:t>We will find out about:</a:t>
            </a:r>
          </a:p>
          <a:p>
            <a:pPr marL="285750" indent="-285750">
              <a:buFont typeface="Arial" panose="020B0604020202020204" pitchFamily="34" charset="0"/>
              <a:buChar char="•"/>
            </a:pPr>
            <a:r>
              <a:rPr lang="en-GB" sz="1400" dirty="0" smtClean="0">
                <a:solidFill>
                  <a:schemeClr val="tx1"/>
                </a:solidFill>
                <a:latin typeface="NTPreCursivefk" panose="03000400000000000000" pitchFamily="66" charset="0"/>
              </a:rPr>
              <a:t>The circulatory system – the heart, blood vessels and blood.</a:t>
            </a:r>
          </a:p>
          <a:p>
            <a:pPr marL="285750" indent="-285750">
              <a:buFont typeface="Arial" panose="020B0604020202020204" pitchFamily="34" charset="0"/>
              <a:buChar char="•"/>
            </a:pPr>
            <a:r>
              <a:rPr lang="en-GB" sz="1400" dirty="0" smtClean="0">
                <a:solidFill>
                  <a:schemeClr val="tx1"/>
                </a:solidFill>
                <a:latin typeface="NTPreCursivefk" panose="03000400000000000000" pitchFamily="66" charset="0"/>
              </a:rPr>
              <a:t>Recognise the impact of diet, exercise, drugs and lifestyle on the way our bodies function.</a:t>
            </a:r>
          </a:p>
          <a:p>
            <a:pPr marL="285750" indent="-285750">
              <a:buFont typeface="Arial" panose="020B0604020202020204" pitchFamily="34" charset="0"/>
              <a:buChar char="•"/>
            </a:pPr>
            <a:r>
              <a:rPr lang="en-GB" sz="1400" dirty="0" smtClean="0">
                <a:solidFill>
                  <a:schemeClr val="tx1"/>
                </a:solidFill>
                <a:latin typeface="NTPreCursivefk" panose="03000400000000000000" pitchFamily="66" charset="0"/>
              </a:rPr>
              <a:t>How nutrients are transported through our body.</a:t>
            </a:r>
          </a:p>
        </p:txBody>
      </p:sp>
      <p:sp>
        <p:nvSpPr>
          <p:cNvPr id="15" name="TextBox 14"/>
          <p:cNvSpPr txBox="1"/>
          <p:nvPr/>
        </p:nvSpPr>
        <p:spPr>
          <a:xfrm>
            <a:off x="70518" y="3806481"/>
            <a:ext cx="1335605" cy="2954655"/>
          </a:xfrm>
          <a:prstGeom prst="rect">
            <a:avLst/>
          </a:prstGeom>
          <a:ln>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u="sng" dirty="0" smtClean="0">
                <a:solidFill>
                  <a:schemeClr val="accent6">
                    <a:lumMod val="50000"/>
                  </a:schemeClr>
                </a:solidFill>
                <a:latin typeface="NTPreCursivefk" panose="03000400000000000000" pitchFamily="66" charset="0"/>
              </a:rPr>
              <a:t>RE </a:t>
            </a:r>
            <a:r>
              <a:rPr lang="en-GB" sz="1200" u="sng" dirty="0" smtClean="0">
                <a:solidFill>
                  <a:schemeClr val="tx1"/>
                </a:solidFill>
                <a:latin typeface="NTPreCursivefk" panose="03000400000000000000" pitchFamily="66" charset="0"/>
              </a:rPr>
              <a:t>Hinduism</a:t>
            </a:r>
            <a:endParaRPr lang="en-GB" sz="1200" dirty="0" smtClean="0">
              <a:solidFill>
                <a:schemeClr val="tx1"/>
              </a:solidFill>
              <a:latin typeface="NTPreCursivefk" panose="03000400000000000000" pitchFamily="66" charset="0"/>
            </a:endParaRPr>
          </a:p>
          <a:p>
            <a:pPr marL="171450" indent="-171450">
              <a:buFont typeface="Arial" panose="020B0604020202020204" pitchFamily="34" charset="0"/>
              <a:buChar char="•"/>
            </a:pPr>
            <a:r>
              <a:rPr lang="en-GB" sz="1200" dirty="0" smtClean="0">
                <a:solidFill>
                  <a:schemeClr val="tx1"/>
                </a:solidFill>
                <a:latin typeface="NTPreCursivefk" panose="03000400000000000000" pitchFamily="66" charset="0"/>
              </a:rPr>
              <a:t>Understand who and where the Hindu faith was founded.</a:t>
            </a:r>
          </a:p>
          <a:p>
            <a:pPr marL="171450" indent="-171450">
              <a:buFont typeface="Arial" panose="020B0604020202020204" pitchFamily="34" charset="0"/>
              <a:buChar char="•"/>
            </a:pPr>
            <a:r>
              <a:rPr lang="en-GB" sz="1200" dirty="0" smtClean="0">
                <a:solidFill>
                  <a:schemeClr val="tx1"/>
                </a:solidFill>
                <a:latin typeface="NTPreCursivefk" panose="03000400000000000000" pitchFamily="66" charset="0"/>
              </a:rPr>
              <a:t>Explain the main beliefs in Hinduism.</a:t>
            </a:r>
          </a:p>
          <a:p>
            <a:pPr marL="171450" indent="-171450">
              <a:buFont typeface="Arial" panose="020B0604020202020204" pitchFamily="34" charset="0"/>
              <a:buChar char="•"/>
            </a:pPr>
            <a:r>
              <a:rPr lang="en-GB" sz="1200" dirty="0" smtClean="0">
                <a:solidFill>
                  <a:schemeClr val="tx1"/>
                </a:solidFill>
                <a:latin typeface="NTPreCursivefk" panose="03000400000000000000" pitchFamily="66" charset="0"/>
              </a:rPr>
              <a:t>Special places to Hindus.</a:t>
            </a:r>
          </a:p>
          <a:p>
            <a:pPr marL="171450" indent="-171450">
              <a:buFont typeface="Arial" panose="020B0604020202020204" pitchFamily="34" charset="0"/>
              <a:buChar char="•"/>
            </a:pPr>
            <a:r>
              <a:rPr lang="en-GB" sz="1200" dirty="0" smtClean="0">
                <a:solidFill>
                  <a:schemeClr val="tx1"/>
                </a:solidFill>
                <a:latin typeface="NTPreCursivefk" panose="03000400000000000000" pitchFamily="66" charset="0"/>
              </a:rPr>
              <a:t>Special Hindu festivals</a:t>
            </a:r>
          </a:p>
          <a:p>
            <a:pPr marL="171450" indent="-171450">
              <a:buFont typeface="Arial" panose="020B0604020202020204" pitchFamily="34" charset="0"/>
              <a:buChar char="•"/>
            </a:pPr>
            <a:r>
              <a:rPr lang="en-GB" sz="1200" dirty="0" smtClean="0">
                <a:solidFill>
                  <a:schemeClr val="tx1"/>
                </a:solidFill>
                <a:latin typeface="NTPreCursivefk" panose="03000400000000000000" pitchFamily="66" charset="0"/>
              </a:rPr>
              <a:t>Holy book</a:t>
            </a:r>
          </a:p>
          <a:p>
            <a:pPr marL="171450" indent="-171450">
              <a:buFont typeface="Arial" panose="020B0604020202020204" pitchFamily="34" charset="0"/>
              <a:buChar char="•"/>
            </a:pPr>
            <a:r>
              <a:rPr lang="en-GB" sz="1200" dirty="0" smtClean="0">
                <a:solidFill>
                  <a:schemeClr val="tx1"/>
                </a:solidFill>
                <a:latin typeface="NTPreCursivefk" panose="03000400000000000000" pitchFamily="66" charset="0"/>
              </a:rPr>
              <a:t>Symbols and meanings</a:t>
            </a:r>
          </a:p>
        </p:txBody>
      </p:sp>
      <p:sp>
        <p:nvSpPr>
          <p:cNvPr id="16" name="TextBox 15"/>
          <p:cNvSpPr txBox="1"/>
          <p:nvPr/>
        </p:nvSpPr>
        <p:spPr>
          <a:xfrm>
            <a:off x="1497644" y="4175813"/>
            <a:ext cx="3362388" cy="2585323"/>
          </a:xfrm>
          <a:prstGeom prst="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u="sng" dirty="0" smtClean="0">
                <a:solidFill>
                  <a:srgbClr val="7030A0"/>
                </a:solidFill>
                <a:latin typeface="NTPreCursivefk" panose="03000400000000000000" pitchFamily="66" charset="0"/>
              </a:rPr>
              <a:t>DT </a:t>
            </a:r>
            <a:r>
              <a:rPr lang="en-GB" sz="1200" u="sng" dirty="0" smtClean="0">
                <a:solidFill>
                  <a:schemeClr val="tx1"/>
                </a:solidFill>
                <a:latin typeface="NTPreCursivefk" panose="03000400000000000000" pitchFamily="66" charset="0"/>
              </a:rPr>
              <a:t>Cogs and Gears</a:t>
            </a:r>
          </a:p>
          <a:p>
            <a:pPr marL="171450" indent="-171450">
              <a:buFont typeface="Arial" panose="020B0604020202020204" pitchFamily="34" charset="0"/>
              <a:buChar char="•"/>
            </a:pPr>
            <a:r>
              <a:rPr lang="en-GB" sz="1200" dirty="0" smtClean="0">
                <a:solidFill>
                  <a:schemeClr val="tx1"/>
                </a:solidFill>
                <a:latin typeface="NTPreCursivefk" panose="03000400000000000000" pitchFamily="66" charset="0"/>
              </a:rPr>
              <a:t>Learn how to build a gear box and recognise how the different cogs work.</a:t>
            </a:r>
          </a:p>
          <a:p>
            <a:pPr marL="171450" indent="-171450">
              <a:buFont typeface="Arial" panose="020B0604020202020204" pitchFamily="34" charset="0"/>
              <a:buChar char="•"/>
            </a:pPr>
            <a:r>
              <a:rPr lang="en-GB" sz="1200" dirty="0" smtClean="0">
                <a:solidFill>
                  <a:schemeClr val="tx1"/>
                </a:solidFill>
                <a:latin typeface="NTPreCursivefk" panose="03000400000000000000" pitchFamily="66" charset="0"/>
              </a:rPr>
              <a:t>Discover the effects of having a 3</a:t>
            </a:r>
            <a:r>
              <a:rPr lang="en-GB" sz="1200" baseline="30000" dirty="0" smtClean="0">
                <a:solidFill>
                  <a:schemeClr val="tx1"/>
                </a:solidFill>
                <a:latin typeface="NTPreCursivefk" panose="03000400000000000000" pitchFamily="66" charset="0"/>
              </a:rPr>
              <a:t>rd</a:t>
            </a:r>
            <a:r>
              <a:rPr lang="en-GB" sz="1200" dirty="0" smtClean="0">
                <a:solidFill>
                  <a:schemeClr val="tx1"/>
                </a:solidFill>
                <a:latin typeface="NTPreCursivefk" panose="03000400000000000000" pitchFamily="66" charset="0"/>
              </a:rPr>
              <a:t> axle and record how many turns of a handle it takes for 1 revolution of 3</a:t>
            </a:r>
            <a:r>
              <a:rPr lang="en-GB" sz="1200" baseline="30000" dirty="0" smtClean="0">
                <a:solidFill>
                  <a:schemeClr val="tx1"/>
                </a:solidFill>
                <a:latin typeface="NTPreCursivefk" panose="03000400000000000000" pitchFamily="66" charset="0"/>
              </a:rPr>
              <a:t>rd</a:t>
            </a:r>
            <a:r>
              <a:rPr lang="en-GB" sz="1200" dirty="0" smtClean="0">
                <a:solidFill>
                  <a:schemeClr val="tx1"/>
                </a:solidFill>
                <a:latin typeface="NTPreCursivefk" panose="03000400000000000000" pitchFamily="66" charset="0"/>
              </a:rPr>
              <a:t> axle.</a:t>
            </a:r>
          </a:p>
          <a:p>
            <a:pPr marL="171450" indent="-171450">
              <a:buFont typeface="Arial" panose="020B0604020202020204" pitchFamily="34" charset="0"/>
              <a:buChar char="•"/>
            </a:pPr>
            <a:r>
              <a:rPr lang="en-GB" sz="1200" dirty="0" smtClean="0">
                <a:solidFill>
                  <a:schemeClr val="tx1"/>
                </a:solidFill>
                <a:latin typeface="NTPreCursivefk" panose="03000400000000000000" pitchFamily="66" charset="0"/>
              </a:rPr>
              <a:t>Discover how to use the electric motor to power the gearbox and investigate the maximum weight that can be lifted.</a:t>
            </a:r>
          </a:p>
          <a:p>
            <a:pPr marL="171450" indent="-171450">
              <a:buFont typeface="Arial" panose="020B0604020202020204" pitchFamily="34" charset="0"/>
              <a:buChar char="•"/>
            </a:pPr>
            <a:r>
              <a:rPr lang="en-GB" sz="1200" dirty="0" smtClean="0">
                <a:solidFill>
                  <a:schemeClr val="tx1"/>
                </a:solidFill>
                <a:latin typeface="NTPreCursivefk" panose="03000400000000000000" pitchFamily="66" charset="0"/>
              </a:rPr>
              <a:t>Relate this  use of gears to real life. Where can gear boxes be found.  Design your own bike and explain where the gears can be found and how they work to make the bike most efficient. </a:t>
            </a:r>
          </a:p>
        </p:txBody>
      </p:sp>
      <p:sp>
        <p:nvSpPr>
          <p:cNvPr id="17" name="TextBox 16"/>
          <p:cNvSpPr txBox="1"/>
          <p:nvPr/>
        </p:nvSpPr>
        <p:spPr>
          <a:xfrm>
            <a:off x="4955298" y="4175812"/>
            <a:ext cx="2445809" cy="2585323"/>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u="sng" dirty="0" smtClean="0">
                <a:solidFill>
                  <a:srgbClr val="FF0000"/>
                </a:solidFill>
                <a:latin typeface="NTPreCursivefk" panose="03000400000000000000" pitchFamily="66" charset="0"/>
              </a:rPr>
              <a:t>Art </a:t>
            </a:r>
            <a:r>
              <a:rPr lang="en-GB" u="sng" dirty="0">
                <a:solidFill>
                  <a:srgbClr val="FF0000"/>
                </a:solidFill>
                <a:latin typeface="NTPreCursivefk" panose="03000400000000000000" pitchFamily="66" charset="0"/>
              </a:rPr>
              <a:t> </a:t>
            </a:r>
            <a:endParaRPr lang="en-GB" u="sng" dirty="0" smtClean="0">
              <a:solidFill>
                <a:srgbClr val="FF0000"/>
              </a:solidFill>
              <a:latin typeface="NTPreCursivefk" panose="03000400000000000000" pitchFamily="66" charset="0"/>
            </a:endParaRPr>
          </a:p>
          <a:p>
            <a:pPr algn="ctr"/>
            <a:r>
              <a:rPr lang="en-GB" sz="1200" u="sng" dirty="0" smtClean="0">
                <a:solidFill>
                  <a:schemeClr val="tx1"/>
                </a:solidFill>
                <a:latin typeface="NTPreCursivefk" panose="03000400000000000000" pitchFamily="66" charset="0"/>
              </a:rPr>
              <a:t>Maths in art – Technical Drawing</a:t>
            </a:r>
          </a:p>
          <a:p>
            <a:pPr marL="171450" indent="-171450">
              <a:buFont typeface="Arial" panose="020B0604020202020204" pitchFamily="34" charset="0"/>
              <a:buChar char="•"/>
            </a:pPr>
            <a:r>
              <a:rPr lang="en-GB" sz="1200" dirty="0" smtClean="0">
                <a:solidFill>
                  <a:schemeClr val="tx1"/>
                </a:solidFill>
                <a:latin typeface="NTPreCursivefk" panose="03000400000000000000" pitchFamily="66" charset="0"/>
              </a:rPr>
              <a:t>We will investigate how artists and architects use 2d shapes within their designs.  </a:t>
            </a:r>
            <a:endParaRPr lang="en-GB" sz="1200" dirty="0">
              <a:solidFill>
                <a:schemeClr val="tx1"/>
              </a:solidFill>
              <a:latin typeface="NTPreCursivefk" panose="03000400000000000000" pitchFamily="66" charset="0"/>
            </a:endParaRPr>
          </a:p>
          <a:p>
            <a:pPr marL="171450" indent="-171450">
              <a:buFont typeface="Arial" panose="020B0604020202020204" pitchFamily="34" charset="0"/>
              <a:buChar char="•"/>
            </a:pPr>
            <a:r>
              <a:rPr lang="en-GB" sz="1200" dirty="0" smtClean="0">
                <a:solidFill>
                  <a:schemeClr val="tx1"/>
                </a:solidFill>
                <a:latin typeface="NTPreCursivefk" panose="03000400000000000000" pitchFamily="66" charset="0"/>
              </a:rPr>
              <a:t>We will learn to draw accurate 2d shapes using protractors and compasses.</a:t>
            </a:r>
          </a:p>
          <a:p>
            <a:pPr marL="171450" indent="-171450">
              <a:buFont typeface="Arial" panose="020B0604020202020204" pitchFamily="34" charset="0"/>
              <a:buChar char="•"/>
            </a:pPr>
            <a:r>
              <a:rPr lang="en-GB" sz="1200" dirty="0" smtClean="0">
                <a:solidFill>
                  <a:schemeClr val="tx1"/>
                </a:solidFill>
                <a:latin typeface="NTPreCursivefk" panose="03000400000000000000" pitchFamily="66" charset="0"/>
              </a:rPr>
              <a:t>We will use these 2d shapes to make infinite patterns by accurate measuring and drawing.</a:t>
            </a:r>
          </a:p>
          <a:p>
            <a:pPr marL="171450" indent="-171450">
              <a:buFont typeface="Arial" panose="020B0604020202020204" pitchFamily="34" charset="0"/>
              <a:buChar char="•"/>
            </a:pPr>
            <a:r>
              <a:rPr lang="en-GB" sz="1200" dirty="0" smtClean="0">
                <a:solidFill>
                  <a:schemeClr val="tx1"/>
                </a:solidFill>
                <a:latin typeface="NTPreCursivefk" panose="03000400000000000000" pitchFamily="66" charset="0"/>
              </a:rPr>
              <a:t>We will attempt to construct sculptures in the same design using sticks and accurate measuring and cutting.</a:t>
            </a:r>
          </a:p>
        </p:txBody>
      </p:sp>
      <p:sp>
        <p:nvSpPr>
          <p:cNvPr id="18" name="TextBox 17"/>
          <p:cNvSpPr txBox="1"/>
          <p:nvPr/>
        </p:nvSpPr>
        <p:spPr>
          <a:xfrm>
            <a:off x="7452320" y="4018249"/>
            <a:ext cx="1586742" cy="2769989"/>
          </a:xfrm>
          <a:prstGeom prst="rect">
            <a:avLst/>
          </a:prstGeom>
          <a:ln>
            <a:solidFill>
              <a:srgbClr val="00B0F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u="sng" dirty="0" smtClean="0">
                <a:solidFill>
                  <a:srgbClr val="00B0F0"/>
                </a:solidFill>
                <a:latin typeface="NTPreCursivefk" panose="03000400000000000000" pitchFamily="66" charset="0"/>
              </a:rPr>
              <a:t>P.E</a:t>
            </a:r>
            <a:endParaRPr lang="en-GB" dirty="0" smtClean="0">
              <a:solidFill>
                <a:srgbClr val="00B0F0"/>
              </a:solidFill>
              <a:latin typeface="NTPreCursivefk" panose="03000400000000000000" pitchFamily="66" charset="0"/>
            </a:endParaRPr>
          </a:p>
          <a:p>
            <a:pPr marL="171450" indent="-171450">
              <a:buFont typeface="Arial" panose="020B0604020202020204" pitchFamily="34" charset="0"/>
              <a:buChar char="•"/>
            </a:pPr>
            <a:r>
              <a:rPr lang="en-GB" sz="1200" dirty="0" smtClean="0">
                <a:solidFill>
                  <a:schemeClr val="tx1"/>
                </a:solidFill>
                <a:latin typeface="NTPreCursivefk" panose="03000400000000000000" pitchFamily="66" charset="0"/>
              </a:rPr>
              <a:t>Cycling – learning about the importance of bike maintenance and safety aspects, control when travelling at different speeds – on and off the bike, using the bike track safely and taking part in a variety of games using your bike</a:t>
            </a:r>
          </a:p>
          <a:p>
            <a:pPr marL="171450" indent="-171450">
              <a:buFont typeface="Arial" panose="020B0604020202020204" pitchFamily="34" charset="0"/>
              <a:buChar char="•"/>
            </a:pPr>
            <a:r>
              <a:rPr lang="en-GB" sz="1200" dirty="0" smtClean="0">
                <a:solidFill>
                  <a:schemeClr val="tx1"/>
                </a:solidFill>
                <a:latin typeface="NTPreCursivefk" panose="03000400000000000000" pitchFamily="66" charset="0"/>
              </a:rPr>
              <a:t>Gym </a:t>
            </a:r>
          </a:p>
          <a:p>
            <a:pPr marL="171450" indent="-171450">
              <a:buFont typeface="Arial" panose="020B0604020202020204" pitchFamily="34" charset="0"/>
              <a:buChar char="•"/>
            </a:pPr>
            <a:r>
              <a:rPr lang="en-GB" sz="1200" dirty="0" smtClean="0">
                <a:solidFill>
                  <a:schemeClr val="tx1"/>
                </a:solidFill>
                <a:latin typeface="NTPreCursivefk" panose="03000400000000000000" pitchFamily="66" charset="0"/>
              </a:rPr>
              <a:t>Games </a:t>
            </a:r>
            <a:r>
              <a:rPr lang="en-GB" sz="1200" smtClean="0">
                <a:solidFill>
                  <a:schemeClr val="tx1"/>
                </a:solidFill>
                <a:latin typeface="NTPreCursivefk" panose="03000400000000000000" pitchFamily="66" charset="0"/>
              </a:rPr>
              <a:t>– Football</a:t>
            </a:r>
            <a:endParaRPr lang="en-GB" sz="1200" dirty="0" smtClean="0">
              <a:solidFill>
                <a:schemeClr val="tx1"/>
              </a:solidFill>
              <a:latin typeface="NTPreCursivefk" panose="03000400000000000000" pitchFamily="66" charset="0"/>
            </a:endParaRPr>
          </a:p>
        </p:txBody>
      </p:sp>
      <p:sp>
        <p:nvSpPr>
          <p:cNvPr id="19" name="TextBox 18"/>
          <p:cNvSpPr txBox="1"/>
          <p:nvPr/>
        </p:nvSpPr>
        <p:spPr>
          <a:xfrm>
            <a:off x="7308304" y="3435455"/>
            <a:ext cx="1152128" cy="538609"/>
          </a:xfrm>
          <a:prstGeom prst="rect">
            <a:avLst/>
          </a:prstGeom>
          <a:ln>
            <a:solidFill>
              <a:schemeClr val="accent3">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u="sng" dirty="0" smtClean="0">
                <a:solidFill>
                  <a:schemeClr val="accent3">
                    <a:lumMod val="75000"/>
                  </a:schemeClr>
                </a:solidFill>
                <a:latin typeface="NTPreCursivefk" panose="03000400000000000000" pitchFamily="66" charset="0"/>
              </a:rPr>
              <a:t>Spanish</a:t>
            </a:r>
          </a:p>
          <a:p>
            <a:pPr algn="ctr"/>
            <a:r>
              <a:rPr lang="en-GB" sz="1100" dirty="0" smtClean="0">
                <a:solidFill>
                  <a:schemeClr val="tx1"/>
                </a:solidFill>
                <a:latin typeface="NTPreCursivefk" panose="03000400000000000000" pitchFamily="66" charset="0"/>
              </a:rPr>
              <a:t>Likes and dislikes</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6643" y="2259514"/>
            <a:ext cx="2353242" cy="181535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7644" y="2259514"/>
            <a:ext cx="1540200" cy="17824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95528" y="1100575"/>
            <a:ext cx="751263" cy="11499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5468863" y="2250515"/>
            <a:ext cx="1324269" cy="900246"/>
          </a:xfrm>
          <a:prstGeom prst="rect">
            <a:avLst/>
          </a:prstGeom>
          <a:noFill/>
        </p:spPr>
        <p:txBody>
          <a:bodyPr wrap="square" rtlCol="0">
            <a:spAutoFit/>
          </a:bodyPr>
          <a:lstStyle/>
          <a:p>
            <a:pPr algn="ctr"/>
            <a:r>
              <a:rPr lang="en-GB" sz="1050" dirty="0" smtClean="0"/>
              <a:t>Our class book this term is “Goldfish Boy”.  We will also be reading extracts from “Rise Up”. </a:t>
            </a:r>
            <a:endParaRPr lang="en-GB" sz="1050" dirty="0"/>
          </a:p>
        </p:txBody>
      </p:sp>
      <p:pic>
        <p:nvPicPr>
          <p:cNvPr id="12"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15507" y="3226145"/>
            <a:ext cx="644747" cy="8345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156176" y="3278442"/>
            <a:ext cx="581231" cy="7961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3362" y="116632"/>
            <a:ext cx="2234382" cy="203132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u="sng" dirty="0" smtClean="0">
                <a:solidFill>
                  <a:schemeClr val="tx2"/>
                </a:solidFill>
                <a:latin typeface="NTPreCursivefk" panose="03000400000000000000" pitchFamily="66" charset="0"/>
              </a:rPr>
              <a:t>Maths</a:t>
            </a:r>
            <a:endParaRPr lang="en-GB" dirty="0" smtClean="0">
              <a:solidFill>
                <a:schemeClr val="tx1"/>
              </a:solidFill>
              <a:latin typeface="NTPreCursivefk" panose="03000400000000000000" pitchFamily="66" charset="0"/>
            </a:endParaRPr>
          </a:p>
          <a:p>
            <a:pPr marL="285750" indent="-285750">
              <a:buFont typeface="Arial" charset="0"/>
              <a:buChar char="•"/>
            </a:pPr>
            <a:r>
              <a:rPr lang="en-GB" sz="1200" dirty="0">
                <a:solidFill>
                  <a:schemeClr val="tx1"/>
                </a:solidFill>
                <a:latin typeface="NTPreCursivefk" panose="03000400000000000000" pitchFamily="66" charset="0"/>
              </a:rPr>
              <a:t>Fractions</a:t>
            </a:r>
          </a:p>
          <a:p>
            <a:pPr marL="285750" indent="-285750">
              <a:buFont typeface="Arial" charset="0"/>
              <a:buChar char="•"/>
            </a:pPr>
            <a:r>
              <a:rPr lang="en-GB" sz="1200" dirty="0" smtClean="0">
                <a:solidFill>
                  <a:schemeClr val="tx1"/>
                </a:solidFill>
                <a:latin typeface="NTPreCursivefk" panose="03000400000000000000" pitchFamily="66" charset="0"/>
              </a:rPr>
              <a:t>The four operations</a:t>
            </a:r>
          </a:p>
          <a:p>
            <a:pPr marL="285750" indent="-285750">
              <a:buFont typeface="Arial" charset="0"/>
              <a:buChar char="•"/>
            </a:pPr>
            <a:r>
              <a:rPr lang="en-GB" sz="1200" dirty="0" smtClean="0">
                <a:solidFill>
                  <a:schemeClr val="tx1"/>
                </a:solidFill>
                <a:latin typeface="NTPreCursivefk" panose="03000400000000000000" pitchFamily="66" charset="0"/>
              </a:rPr>
              <a:t>Rounding</a:t>
            </a:r>
          </a:p>
          <a:p>
            <a:pPr marL="285750" indent="-285750">
              <a:buFont typeface="Arial" charset="0"/>
              <a:buChar char="•"/>
            </a:pPr>
            <a:r>
              <a:rPr lang="en-GB" sz="1200" dirty="0" smtClean="0">
                <a:solidFill>
                  <a:schemeClr val="tx1"/>
                </a:solidFill>
                <a:latin typeface="NTPreCursivefk" panose="03000400000000000000" pitchFamily="66" charset="0"/>
              </a:rPr>
              <a:t>Negative numbers</a:t>
            </a:r>
          </a:p>
          <a:p>
            <a:pPr marL="285750" indent="-285750">
              <a:buFont typeface="Arial" charset="0"/>
              <a:buChar char="•"/>
            </a:pPr>
            <a:r>
              <a:rPr lang="en-GB" sz="1200" dirty="0" smtClean="0">
                <a:solidFill>
                  <a:schemeClr val="tx1"/>
                </a:solidFill>
                <a:latin typeface="NTPreCursivefk" panose="03000400000000000000" pitchFamily="66" charset="0"/>
              </a:rPr>
              <a:t>Perimeter, area and Volume</a:t>
            </a:r>
          </a:p>
          <a:p>
            <a:pPr marL="285750" indent="-285750">
              <a:buFont typeface="Arial" charset="0"/>
              <a:buChar char="•"/>
            </a:pPr>
            <a:r>
              <a:rPr lang="en-GB" sz="1200" dirty="0" smtClean="0">
                <a:solidFill>
                  <a:schemeClr val="tx1"/>
                </a:solidFill>
                <a:latin typeface="NTPreCursivefk" panose="03000400000000000000" pitchFamily="66" charset="0"/>
              </a:rPr>
              <a:t>Decimals</a:t>
            </a:r>
          </a:p>
          <a:p>
            <a:pPr marL="285750" indent="-285750">
              <a:buFont typeface="Arial" charset="0"/>
              <a:buChar char="•"/>
            </a:pPr>
            <a:r>
              <a:rPr lang="en-GB" sz="1200" dirty="0" smtClean="0">
                <a:solidFill>
                  <a:schemeClr val="tx1"/>
                </a:solidFill>
                <a:latin typeface="NTPreCursivefk" panose="03000400000000000000" pitchFamily="66" charset="0"/>
              </a:rPr>
              <a:t>Percentages</a:t>
            </a:r>
          </a:p>
          <a:p>
            <a:pPr marL="285750" indent="-285750">
              <a:buFont typeface="Arial" charset="0"/>
              <a:buChar char="•"/>
            </a:pPr>
            <a:r>
              <a:rPr lang="en-GB" sz="1200" dirty="0" smtClean="0">
                <a:solidFill>
                  <a:schemeClr val="tx1"/>
                </a:solidFill>
                <a:latin typeface="NTPreCursivefk" panose="03000400000000000000" pitchFamily="66" charset="0"/>
              </a:rPr>
              <a:t>Ratio</a:t>
            </a:r>
          </a:p>
          <a:p>
            <a:pPr marL="285750" indent="-285750">
              <a:buFont typeface="Arial" charset="0"/>
              <a:buChar char="•"/>
            </a:pPr>
            <a:r>
              <a:rPr lang="en-GB" sz="1200" dirty="0" smtClean="0">
                <a:solidFill>
                  <a:schemeClr val="tx1"/>
                </a:solidFill>
                <a:latin typeface="NTPreCursivefk" panose="03000400000000000000" pitchFamily="66" charset="0"/>
              </a:rPr>
              <a:t>Algebra</a:t>
            </a:r>
            <a:endParaRPr lang="en-GB" sz="1200" dirty="0" smtClean="0">
              <a:solidFill>
                <a:schemeClr val="tx1"/>
              </a:solidFill>
              <a:latin typeface="NTPreCursivefk" panose="03000400000000000000" pitchFamily="66" charset="0"/>
            </a:endParaRPr>
          </a:p>
        </p:txBody>
      </p:sp>
      <p:sp>
        <p:nvSpPr>
          <p:cNvPr id="6" name="TextBox 5"/>
          <p:cNvSpPr txBox="1"/>
          <p:nvPr/>
        </p:nvSpPr>
        <p:spPr>
          <a:xfrm>
            <a:off x="1056224" y="1570299"/>
            <a:ext cx="1211520" cy="461665"/>
          </a:xfrm>
          <a:prstGeom prst="rect">
            <a:avLst/>
          </a:prstGeom>
          <a:solidFill>
            <a:schemeClr val="accent5">
              <a:lumMod val="20000"/>
              <a:lumOff val="80000"/>
            </a:schemeClr>
          </a:solidFill>
          <a:ln>
            <a:solidFill>
              <a:srgbClr val="00B0F0"/>
            </a:solidFill>
          </a:ln>
        </p:spPr>
        <p:txBody>
          <a:bodyPr wrap="square" rtlCol="0">
            <a:spAutoFit/>
          </a:bodyPr>
          <a:lstStyle/>
          <a:p>
            <a:pPr algn="ctr"/>
            <a:r>
              <a:rPr lang="en-GB" sz="1200" dirty="0" smtClean="0"/>
              <a:t>A visit from a </a:t>
            </a:r>
          </a:p>
          <a:p>
            <a:pPr algn="ctr"/>
            <a:r>
              <a:rPr lang="en-GB" sz="1200" dirty="0" smtClean="0"/>
              <a:t>Maths Magician</a:t>
            </a:r>
            <a:endParaRPr lang="en-GB" sz="1200" dirty="0"/>
          </a:p>
        </p:txBody>
      </p:sp>
      <p:sp>
        <p:nvSpPr>
          <p:cNvPr id="25" name="TextBox 24"/>
          <p:cNvSpPr txBox="1"/>
          <p:nvPr/>
        </p:nvSpPr>
        <p:spPr>
          <a:xfrm>
            <a:off x="50963" y="2178336"/>
            <a:ext cx="1491224" cy="1554272"/>
          </a:xfrm>
          <a:prstGeom prst="rect">
            <a:avLst/>
          </a:prstGeom>
          <a:ln>
            <a:solidFill>
              <a:srgbClr val="C8089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u="sng" dirty="0" smtClean="0">
                <a:solidFill>
                  <a:srgbClr val="C80891"/>
                </a:solidFill>
                <a:latin typeface="NTPreCursivefk" panose="03000400000000000000" pitchFamily="66" charset="0"/>
              </a:rPr>
              <a:t>Music</a:t>
            </a:r>
            <a:endParaRPr lang="en-GB" u="sng" dirty="0" smtClean="0">
              <a:solidFill>
                <a:schemeClr val="tx1"/>
              </a:solidFill>
              <a:latin typeface="NTPreCursivefk" panose="03000400000000000000" pitchFamily="66" charset="0"/>
            </a:endParaRPr>
          </a:p>
          <a:p>
            <a:pPr marL="171450" indent="-171450">
              <a:buFont typeface="Arial" charset="0"/>
              <a:buChar char="•"/>
            </a:pPr>
            <a:r>
              <a:rPr lang="en-GB" sz="1100" dirty="0" smtClean="0">
                <a:solidFill>
                  <a:schemeClr val="tx1"/>
                </a:solidFill>
                <a:latin typeface="NTPreCursivefk" panose="03000400000000000000" pitchFamily="66" charset="0"/>
              </a:rPr>
              <a:t>Relating musical notes to fractions.</a:t>
            </a:r>
          </a:p>
          <a:p>
            <a:pPr marL="171450" indent="-171450">
              <a:buFont typeface="Arial" charset="0"/>
              <a:buChar char="•"/>
            </a:pPr>
            <a:r>
              <a:rPr lang="en-GB" sz="1100" dirty="0" smtClean="0">
                <a:solidFill>
                  <a:schemeClr val="tx1"/>
                </a:solidFill>
                <a:latin typeface="NTPreCursivefk" panose="03000400000000000000" pitchFamily="66" charset="0"/>
              </a:rPr>
              <a:t>Investigating, composing and performing rhythm.</a:t>
            </a:r>
          </a:p>
          <a:p>
            <a:pPr marL="171450" indent="-171450">
              <a:buFont typeface="Arial" charset="0"/>
              <a:buChar char="•"/>
            </a:pPr>
            <a:r>
              <a:rPr lang="en-GB" sz="1100" dirty="0" smtClean="0">
                <a:solidFill>
                  <a:schemeClr val="tx1"/>
                </a:solidFill>
                <a:latin typeface="NTPreCursivefk" panose="03000400000000000000" pitchFamily="66" charset="0"/>
              </a:rPr>
              <a:t>Composing music using Chrome Music Lab.</a:t>
            </a:r>
          </a:p>
        </p:txBody>
      </p:sp>
      <p:sp>
        <p:nvSpPr>
          <p:cNvPr id="20" name="TextBox 19"/>
          <p:cNvSpPr txBox="1"/>
          <p:nvPr/>
        </p:nvSpPr>
        <p:spPr>
          <a:xfrm>
            <a:off x="5292080" y="142246"/>
            <a:ext cx="1445327" cy="707886"/>
          </a:xfrm>
          <a:prstGeom prst="rect">
            <a:avLst/>
          </a:prstGeom>
          <a:ln>
            <a:solidFill>
              <a:srgbClr val="C0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u="sng" dirty="0" smtClean="0">
                <a:solidFill>
                  <a:srgbClr val="C00000"/>
                </a:solidFill>
                <a:latin typeface="NTPreCursivefk" panose="03000400000000000000" pitchFamily="66" charset="0"/>
              </a:rPr>
              <a:t>PSHE</a:t>
            </a:r>
          </a:p>
          <a:p>
            <a:pPr algn="ctr"/>
            <a:r>
              <a:rPr lang="en-GB" sz="1100" dirty="0" smtClean="0">
                <a:solidFill>
                  <a:schemeClr val="tx1"/>
                </a:solidFill>
                <a:latin typeface="NTPreCursivefk" panose="03000400000000000000" pitchFamily="66" charset="0"/>
              </a:rPr>
              <a:t>Living in the wider world.</a:t>
            </a:r>
          </a:p>
          <a:p>
            <a:pPr algn="ctr"/>
            <a:r>
              <a:rPr lang="en-GB" sz="1100" dirty="0" smtClean="0">
                <a:solidFill>
                  <a:schemeClr val="tx1"/>
                </a:solidFill>
                <a:latin typeface="NTPreCursivefk" panose="03000400000000000000" pitchFamily="66" charset="0"/>
              </a:rPr>
              <a:t>Rights and responsibilities.</a:t>
            </a:r>
          </a:p>
        </p:txBody>
      </p:sp>
    </p:spTree>
    <p:extLst>
      <p:ext uri="{BB962C8B-B14F-4D97-AF65-F5344CB8AC3E}">
        <p14:creationId xmlns:p14="http://schemas.microsoft.com/office/powerpoint/2010/main" val="3181261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2809</TotalTime>
  <Words>459</Words>
  <Application>Microsoft Office PowerPoint</Application>
  <PresentationFormat>On-screen Show (4:3)</PresentationFormat>
  <Paragraphs>54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LANDEWEDNACK COMMUNITY PRIMARY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Egypt</dc:title>
  <dc:creator>Alex Wells</dc:creator>
  <cp:lastModifiedBy>Alex Wells</cp:lastModifiedBy>
  <cp:revision>20</cp:revision>
  <cp:lastPrinted>2020-01-07T12:18:20Z</cp:lastPrinted>
  <dcterms:created xsi:type="dcterms:W3CDTF">2019-09-26T16:41:23Z</dcterms:created>
  <dcterms:modified xsi:type="dcterms:W3CDTF">2020-01-08T14:41:43Z</dcterms:modified>
</cp:coreProperties>
</file>